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5" r:id="rId6"/>
    <p:sldId id="276" r:id="rId7"/>
    <p:sldId id="277" r:id="rId8"/>
    <p:sldId id="278" r:id="rId9"/>
    <p:sldId id="279" r:id="rId10"/>
    <p:sldId id="280" r:id="rId11"/>
    <p:sldId id="285" r:id="rId12"/>
    <p:sldId id="288" r:id="rId13"/>
    <p:sldId id="286" r:id="rId14"/>
    <p:sldId id="274" r:id="rId15"/>
    <p:sldId id="273" r:id="rId16"/>
    <p:sldId id="260" r:id="rId17"/>
    <p:sldId id="261" r:id="rId18"/>
    <p:sldId id="265" r:id="rId19"/>
    <p:sldId id="266" r:id="rId20"/>
    <p:sldId id="267" r:id="rId21"/>
    <p:sldId id="268" r:id="rId22"/>
    <p:sldId id="289" r:id="rId23"/>
    <p:sldId id="290" r:id="rId24"/>
    <p:sldId id="291" r:id="rId25"/>
    <p:sldId id="284" r:id="rId2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4551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4069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7444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4871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846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8794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9157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4078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0257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0101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5208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FFFC6-DE42-4306-9093-EEB27AE3AF33}" type="datetimeFigureOut">
              <a:rPr lang="fr-FR" smtClean="0"/>
              <a:t>08/07/2019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0601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>
          <a:xfrm>
            <a:off x="755576" y="1340768"/>
            <a:ext cx="7772400" cy="2304255"/>
          </a:xfrm>
          <a:prstGeom prst="round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0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fr-FR" sz="6000" b="1" cap="small" dirty="0" smtClean="0">
                <a:solidFill>
                  <a:srgbClr val="FF0000"/>
                </a:solidFill>
                <a:latin typeface="Georgia" pitchFamily="18" charset="0"/>
                <a:ea typeface="+mj-ea"/>
                <a:cs typeface="Arial" pitchFamily="34" charset="0"/>
              </a:rPr>
              <a:t>Bien s’exprimer !</a:t>
            </a:r>
            <a:r>
              <a:rPr lang="fr-FR" sz="6600" b="1" cap="small" dirty="0">
                <a:solidFill>
                  <a:srgbClr val="FF0000"/>
                </a:solidFill>
                <a:latin typeface="Georgia" pitchFamily="18" charset="0"/>
                <a:ea typeface="+mj-ea"/>
                <a:cs typeface="Arial" pitchFamily="34" charset="0"/>
              </a:rPr>
              <a:t/>
            </a:r>
            <a:br>
              <a:rPr lang="fr-FR" sz="6600" b="1" cap="small" dirty="0">
                <a:solidFill>
                  <a:srgbClr val="FF0000"/>
                </a:solidFill>
                <a:latin typeface="Georgia" pitchFamily="18" charset="0"/>
                <a:ea typeface="+mj-ea"/>
                <a:cs typeface="Arial" pitchFamily="34" charset="0"/>
              </a:rPr>
            </a:br>
            <a:r>
              <a:rPr lang="fr-FR" sz="6000" b="1" cap="small">
                <a:solidFill>
                  <a:srgbClr val="FF0000"/>
                </a:solidFill>
                <a:latin typeface="Georgia" pitchFamily="18" charset="0"/>
                <a:ea typeface="+mj-ea"/>
                <a:cs typeface="Arial" pitchFamily="34" charset="0"/>
              </a:rPr>
              <a:t>Série </a:t>
            </a:r>
            <a:r>
              <a:rPr lang="fr-FR" sz="6000" b="1" cap="small" smtClean="0">
                <a:solidFill>
                  <a:srgbClr val="FF0000"/>
                </a:solidFill>
                <a:latin typeface="Georgia" pitchFamily="18" charset="0"/>
                <a:ea typeface="+mj-ea"/>
                <a:cs typeface="Arial" pitchFamily="34" charset="0"/>
              </a:rPr>
              <a:t>2</a:t>
            </a:r>
            <a:endParaRPr lang="fr-FR" sz="6000" dirty="0">
              <a:solidFill>
                <a:srgbClr val="FF0000"/>
              </a:solidFill>
            </a:endParaRPr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0" y="4412704"/>
            <a:ext cx="9144000" cy="1752600"/>
          </a:xfrm>
        </p:spPr>
        <p:txBody>
          <a:bodyPr/>
          <a:lstStyle/>
          <a:p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Activités mentales et </a:t>
            </a:r>
            <a:r>
              <a:rPr lang="fr-FR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automatismes en classe de première </a:t>
            </a:r>
            <a:endParaRPr lang="fr-FR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IREM de </a:t>
            </a:r>
            <a:r>
              <a:rPr lang="fr-FR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Clermont-Ferrand</a:t>
            </a:r>
            <a:endParaRPr lang="fr-FR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990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𝑦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=−5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𝑥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+3</m:t>
                    </m:r>
                  </m:oMath>
                </a14:m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est</a:t>
                </a:r>
              </a:p>
              <a:p>
                <a:pPr marL="0" indent="0" algn="ctr"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u</a:t>
                </a: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ne droite.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N°7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62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C:\Users\auderi\AppData\Local\Temp\geogebr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68761"/>
            <a:ext cx="5544616" cy="38884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endParaRPr lang="fr-FR" sz="5400" b="1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400" dirty="0" smtClean="0">
                    <a:ea typeface="Cambria" panose="02040503050406030204" pitchFamily="18" charset="0"/>
                  </a:rPr>
                  <a:t>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5400" i="1">
                            <a:latin typeface="Cambria Math"/>
                            <a:ea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5400" i="1">
                            <a:latin typeface="Cambria Math"/>
                            <a:ea typeface="Cambria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fr-FR" sz="5400" i="1">
                            <a:latin typeface="Cambria Math"/>
                            <a:ea typeface="Cambria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endParaRPr lang="fr-FR" sz="5400" i="1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fr-FR" sz="5400" b="0" i="1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fr-FR" sz="5400" i="1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5600" b="0" i="1" smtClean="0">
                        <a:latin typeface="Cambria Math"/>
                        <a:ea typeface="Cambria" panose="02040503050406030204" pitchFamily="18" charset="0"/>
                      </a:rPr>
                      <m:t>−4</m:t>
                    </m:r>
                  </m:oMath>
                </a14:m>
                <a:r>
                  <a:rPr lang="fr-FR" sz="5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est le sommet de la parabole.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3"/>
                <a:stretch>
                  <a:fillRect r="-267" b="-556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N°8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29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C:\Users\auderi\AppData\Local\Temp\geogebr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68761"/>
            <a:ext cx="5544616" cy="38884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endParaRPr lang="fr-FR" sz="5400" b="1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400" dirty="0" smtClean="0">
                    <a:ea typeface="Cambria" panose="02040503050406030204" pitchFamily="18" charset="0"/>
                  </a:rPr>
                  <a:t>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5400" i="1">
                            <a:latin typeface="Cambria Math"/>
                            <a:ea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5400" i="1">
                            <a:latin typeface="Cambria Math"/>
                            <a:ea typeface="Cambria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fr-FR" sz="5400" i="1">
                            <a:latin typeface="Cambria Math"/>
                            <a:ea typeface="Cambria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endParaRPr lang="fr-FR" sz="5400" i="1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fr-FR" sz="5400" b="0" i="1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fr-FR" sz="5400" i="1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5600" b="0" i="1" smtClean="0"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</m:oMath>
                </a14:m>
                <a:r>
                  <a:rPr lang="fr-FR" sz="5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descend sur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5600" i="1" smtClean="0">
                            <a:latin typeface="Cambria Math"/>
                            <a:ea typeface="Cambria" panose="02040503050406030204" pitchFamily="18" charset="0"/>
                          </a:rPr>
                        </m:ctrlPr>
                      </m:dPr>
                      <m:e>
                        <m:r>
                          <a:rPr lang="fr-FR" sz="5600" b="0" i="1" smtClean="0">
                            <a:latin typeface="Cambria Math"/>
                            <a:ea typeface="Cambria" panose="02040503050406030204" pitchFamily="18" charset="0"/>
                          </a:rPr>
                          <m:t>1;3</m:t>
                        </m:r>
                      </m:e>
                    </m:d>
                  </m:oMath>
                </a14:m>
                <a:r>
                  <a:rPr lang="fr-FR" sz="5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3"/>
                <a:stretch>
                  <a:fillRect b="-556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N°9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2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C:\Users\auderi\AppData\Local\Temp\geogebr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68761"/>
            <a:ext cx="5544616" cy="38884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</a:p>
              <a:p>
                <a:pPr marL="0" indent="0" algn="ctr">
                  <a:buNone/>
                </a:pPr>
                <a:endParaRPr lang="fr-FR" sz="5400" b="0" i="1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fr-FR" sz="5400" i="1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200" b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Les solutions de </a:t>
                </a:r>
                <a14:m>
                  <m:oMath xmlns:m="http://schemas.openxmlformats.org/officeDocument/2006/math">
                    <m:r>
                      <a:rPr lang="fr-FR" sz="5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5200" b="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fr-FR" sz="52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sont 1 et 5.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3"/>
                <a:stretch>
                  <a:fillRect l="-467" r="-400" b="-33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N°10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46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2232248"/>
          </a:xfrm>
          <a:prstGeom prst="round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0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indent="0" algn="ctr">
              <a:buNone/>
              <a:defRPr/>
            </a:pPr>
            <a:r>
              <a:rPr lang="fr-FR" sz="6000" b="1" cap="small" dirty="0" smtClean="0">
                <a:solidFill>
                  <a:srgbClr val="FF0000"/>
                </a:solidFill>
                <a:latin typeface="Georgia" pitchFamily="18" charset="0"/>
                <a:ea typeface="+mj-ea"/>
                <a:cs typeface="Arial" pitchFamily="34" charset="0"/>
              </a:rPr>
              <a:t>Correction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88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La droite (EF) s’écrit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𝑦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=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𝑎𝑥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+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𝑏</m:t>
                    </m:r>
                  </m:oMath>
                </a14:m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.</a:t>
                </a:r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N°1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10" name="Multiplier 9"/>
          <p:cNvSpPr/>
          <p:nvPr/>
        </p:nvSpPr>
        <p:spPr>
          <a:xfrm>
            <a:off x="6075249" y="2790947"/>
            <a:ext cx="1440160" cy="1080120"/>
          </a:xfrm>
          <a:prstGeom prst="mathMultiply">
            <a:avLst/>
          </a:prstGeom>
          <a:solidFill>
            <a:srgbClr val="FF0000">
              <a:alpha val="75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Bulle ronde 10"/>
          <p:cNvSpPr/>
          <p:nvPr/>
        </p:nvSpPr>
        <p:spPr>
          <a:xfrm>
            <a:off x="2987824" y="1274943"/>
            <a:ext cx="5760640" cy="1368152"/>
          </a:xfrm>
          <a:prstGeom prst="wedgeEllipseCallout">
            <a:avLst>
              <a:gd name="adj1" fmla="val 16445"/>
              <a:gd name="adj2" fmla="val 63865"/>
            </a:avLst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3203847" y="1392015"/>
            <a:ext cx="55446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fr-FR" sz="60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pour équation</a:t>
            </a:r>
            <a:endParaRPr lang="fr-FR" sz="60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41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La courbe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5400" i="1" smtClean="0">
                            <a:latin typeface="Cambria Math"/>
                            <a:ea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5400" b="0" i="1" smtClean="0">
                            <a:latin typeface="Cambria Math"/>
                            <a:ea typeface="Cambria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fr-FR" sz="5400" b="0" i="1" smtClean="0">
                            <a:latin typeface="Cambria Math"/>
                            <a:ea typeface="Cambria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est</a:t>
                </a:r>
              </a:p>
              <a:p>
                <a:pPr marL="0" indent="0" algn="ctr"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s</a:t>
                </a: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trictement croissante.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N°2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10" name="Multiplier 9"/>
          <p:cNvSpPr/>
          <p:nvPr/>
        </p:nvSpPr>
        <p:spPr>
          <a:xfrm>
            <a:off x="2483768" y="2852936"/>
            <a:ext cx="4392488" cy="1080120"/>
          </a:xfrm>
          <a:prstGeom prst="mathMultiply">
            <a:avLst/>
          </a:prstGeom>
          <a:solidFill>
            <a:srgbClr val="FF0000">
              <a:alpha val="75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4283968" y="1392015"/>
                <a:ext cx="360040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6000" dirty="0">
                    <a:solidFill>
                      <a:srgbClr val="FF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f</a:t>
                </a:r>
                <a:r>
                  <a:rPr lang="fr-FR" sz="6000" dirty="0" smtClean="0">
                    <a:solidFill>
                      <a:srgbClr val="FF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onction </a:t>
                </a:r>
                <a14:m>
                  <m:oMath xmlns:m="http://schemas.openxmlformats.org/officeDocument/2006/math">
                    <m:r>
                      <a:rPr lang="fr-FR" sz="6000" b="0" i="1" smtClean="0">
                        <a:solidFill>
                          <a:srgbClr val="FF0000"/>
                        </a:solidFill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</m:oMath>
                </a14:m>
                <a:endParaRPr lang="fr-FR" sz="6000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1392015"/>
                <a:ext cx="3600400" cy="1015663"/>
              </a:xfrm>
              <a:prstGeom prst="rect">
                <a:avLst/>
              </a:prstGeom>
              <a:blipFill rotWithShape="1">
                <a:blip r:embed="rId3"/>
                <a:stretch>
                  <a:fillRect l="-10339" t="-17365" b="-4012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Bulle ronde 6"/>
          <p:cNvSpPr/>
          <p:nvPr/>
        </p:nvSpPr>
        <p:spPr>
          <a:xfrm>
            <a:off x="3707904" y="1268760"/>
            <a:ext cx="4608512" cy="1368152"/>
          </a:xfrm>
          <a:prstGeom prst="wedgeEllipseCallout">
            <a:avLst>
              <a:gd name="adj1" fmla="val -25643"/>
              <a:gd name="adj2" fmla="val 73991"/>
            </a:avLst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603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4493096"/>
          </a:xfrm>
        </p:spPr>
        <p:txBody>
          <a:bodyPr/>
          <a:lstStyle/>
          <a:p>
            <a:pPr marL="0" indent="0">
              <a:buNone/>
            </a:pPr>
            <a:r>
              <a:rPr lang="fr-FR" dirty="0" smtClean="0"/>
              <a:t>   </a:t>
            </a:r>
          </a:p>
          <a:p>
            <a:pPr marL="0" indent="0" algn="ctr">
              <a:buNone/>
            </a:pPr>
            <a:r>
              <a:rPr lang="fr-FR" dirty="0"/>
              <a:t> </a:t>
            </a:r>
            <a:r>
              <a:rPr lang="fr-FR" dirty="0" smtClean="0"/>
              <a:t>  </a:t>
            </a:r>
          </a:p>
          <a:p>
            <a:pPr marL="0" indent="0" algn="ctr">
              <a:buNone/>
            </a:pPr>
            <a:r>
              <a:rPr lang="fr-FR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5400" dirty="0" smtClean="0">
                <a:latin typeface="Cambria" panose="02040503050406030204" pitchFamily="18" charset="0"/>
                <a:ea typeface="Cambria" panose="02040503050406030204" pitchFamily="18" charset="0"/>
              </a:rPr>
              <a:t>La fonction </a:t>
            </a:r>
            <a:r>
              <a:rPr lang="fr-FR" sz="54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f</a:t>
            </a:r>
            <a:r>
              <a:rPr lang="fr-FR" sz="5400" dirty="0" smtClean="0">
                <a:latin typeface="Cambria" panose="02040503050406030204" pitchFamily="18" charset="0"/>
                <a:ea typeface="Cambria" panose="02040503050406030204" pitchFamily="18" charset="0"/>
              </a:rPr>
              <a:t> est située</a:t>
            </a:r>
          </a:p>
          <a:p>
            <a:pPr marL="0" indent="0" algn="ctr">
              <a:buNone/>
            </a:pPr>
            <a:r>
              <a:rPr lang="fr-FR" sz="5400" dirty="0"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fr-FR" sz="5400" dirty="0" smtClean="0">
                <a:latin typeface="Cambria" panose="02040503050406030204" pitchFamily="18" charset="0"/>
                <a:ea typeface="Cambria" panose="02040503050406030204" pitchFamily="18" charset="0"/>
              </a:rPr>
              <a:t>u-dessus de l’axe des abscisses.</a:t>
            </a: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N°3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10" name="Multiplier 9"/>
          <p:cNvSpPr/>
          <p:nvPr/>
        </p:nvSpPr>
        <p:spPr>
          <a:xfrm>
            <a:off x="1043608" y="2837714"/>
            <a:ext cx="5184576" cy="1080120"/>
          </a:xfrm>
          <a:prstGeom prst="mathMultiply">
            <a:avLst/>
          </a:prstGeom>
          <a:solidFill>
            <a:srgbClr val="FF0000">
              <a:alpha val="75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4283968" y="1392015"/>
                <a:ext cx="3600400" cy="10895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6000" dirty="0" smtClean="0">
                    <a:solidFill>
                      <a:srgbClr val="FF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courbe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6000" i="1" smtClean="0">
                            <a:solidFill>
                              <a:srgbClr val="FF0000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6000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fr-FR" sz="6000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endParaRPr lang="fr-FR" sz="6000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1392015"/>
                <a:ext cx="3600400" cy="1089594"/>
              </a:xfrm>
              <a:prstGeom prst="rect">
                <a:avLst/>
              </a:prstGeom>
              <a:blipFill rotWithShape="1">
                <a:blip r:embed="rId2"/>
                <a:stretch>
                  <a:fillRect l="-10339" t="-17318" b="-2960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Bulle ronde 6"/>
          <p:cNvSpPr/>
          <p:nvPr/>
        </p:nvSpPr>
        <p:spPr>
          <a:xfrm>
            <a:off x="3707904" y="1268760"/>
            <a:ext cx="4608512" cy="1368152"/>
          </a:xfrm>
          <a:prstGeom prst="wedgeEllipseCallout">
            <a:avLst>
              <a:gd name="adj1" fmla="val -25643"/>
              <a:gd name="adj2" fmla="val 73991"/>
            </a:avLst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02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Les ordonnées des points</a:t>
                </a:r>
              </a:p>
              <a:p>
                <a:pPr marL="0" indent="0" algn="ctr">
                  <a:buNone/>
                </a:pP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de </a:t>
                </a:r>
                <a14:m>
                  <m:oMath xmlns:m="http://schemas.openxmlformats.org/officeDocument/2006/math"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(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𝑥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)</m:t>
                    </m:r>
                  </m:oMath>
                </a14:m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sont positives.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N°4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10" name="Multiplier 9"/>
          <p:cNvSpPr/>
          <p:nvPr/>
        </p:nvSpPr>
        <p:spPr>
          <a:xfrm>
            <a:off x="1691680" y="3789040"/>
            <a:ext cx="2232248" cy="1080120"/>
          </a:xfrm>
          <a:prstGeom prst="mathMultiply">
            <a:avLst/>
          </a:prstGeom>
          <a:solidFill>
            <a:srgbClr val="FF0000">
              <a:alpha val="75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3995936" y="1392015"/>
                <a:ext cx="4320480" cy="10895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6000" dirty="0">
                    <a:solidFill>
                      <a:srgbClr val="FF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</a:t>
                </a:r>
                <a:r>
                  <a:rPr lang="fr-FR" sz="6000" dirty="0" smtClean="0">
                    <a:solidFill>
                      <a:srgbClr val="FF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 courbe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6000" i="1" smtClean="0">
                            <a:solidFill>
                              <a:srgbClr val="FF0000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6000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fr-FR" sz="6000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endParaRPr lang="fr-FR" sz="6000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5936" y="1392015"/>
                <a:ext cx="4320480" cy="1089594"/>
              </a:xfrm>
              <a:prstGeom prst="rect">
                <a:avLst/>
              </a:prstGeom>
              <a:blipFill rotWithShape="1">
                <a:blip r:embed="rId3"/>
                <a:stretch>
                  <a:fillRect l="-8616" t="-17318" b="-2960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Bulle ronde 6"/>
          <p:cNvSpPr/>
          <p:nvPr/>
        </p:nvSpPr>
        <p:spPr>
          <a:xfrm>
            <a:off x="3707904" y="1124744"/>
            <a:ext cx="4608512" cy="1656184"/>
          </a:xfrm>
          <a:prstGeom prst="wedgeEllipseCallout">
            <a:avLst>
              <a:gd name="adj1" fmla="val -65025"/>
              <a:gd name="adj2" fmla="val 121234"/>
            </a:avLst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606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4493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 smtClean="0"/>
              <a:t>   </a:t>
            </a:r>
          </a:p>
          <a:p>
            <a:pPr marL="0" indent="0" algn="ctr">
              <a:buNone/>
            </a:pPr>
            <a:r>
              <a:rPr lang="fr-FR" dirty="0"/>
              <a:t> </a:t>
            </a:r>
            <a:r>
              <a:rPr lang="fr-FR" dirty="0" smtClean="0"/>
              <a:t>  </a:t>
            </a:r>
          </a:p>
          <a:p>
            <a:pPr marL="0" indent="0" algn="ctr">
              <a:buNone/>
            </a:pPr>
            <a:r>
              <a:rPr lang="fr-FR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5400" dirty="0" smtClean="0">
                <a:latin typeface="Cambria" panose="02040503050406030204" pitchFamily="18" charset="0"/>
                <a:ea typeface="Cambria" panose="02040503050406030204" pitchFamily="18" charset="0"/>
              </a:rPr>
              <a:t>La fonction carrée est</a:t>
            </a:r>
          </a:p>
          <a:p>
            <a:pPr marL="0" indent="0" algn="ctr">
              <a:buNone/>
            </a:pPr>
            <a:r>
              <a:rPr lang="fr-FR" sz="5400" dirty="0" smtClean="0">
                <a:latin typeface="Cambria" panose="02040503050406030204" pitchFamily="18" charset="0"/>
                <a:ea typeface="Cambria" panose="02040503050406030204" pitchFamily="18" charset="0"/>
              </a:rPr>
              <a:t>une parabole.</a:t>
            </a: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N°5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115616" y="1477233"/>
            <a:ext cx="51845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courbe de la</a:t>
            </a:r>
            <a:endParaRPr lang="fr-FR" sz="60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Bulle ronde 6"/>
          <p:cNvSpPr/>
          <p:nvPr/>
        </p:nvSpPr>
        <p:spPr>
          <a:xfrm>
            <a:off x="827584" y="1268760"/>
            <a:ext cx="4896544" cy="1440160"/>
          </a:xfrm>
          <a:prstGeom prst="wedgeEllipseCallout">
            <a:avLst>
              <a:gd name="adj1" fmla="val -21441"/>
              <a:gd name="adj2" fmla="val 80909"/>
            </a:avLst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900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5400" dirty="0" smtClean="0">
                <a:latin typeface="Cambria" panose="02040503050406030204" pitchFamily="18" charset="0"/>
              </a:rPr>
              <a:t>Chacune des phrases suivantes est-elle correcte ?</a:t>
            </a:r>
          </a:p>
          <a:p>
            <a:pPr marL="0" indent="0" algn="ctr">
              <a:buNone/>
            </a:pPr>
            <a:r>
              <a:rPr lang="fr-FR" sz="5400" dirty="0" smtClean="0">
                <a:latin typeface="Cambria" panose="02040503050406030204" pitchFamily="18" charset="0"/>
              </a:rPr>
              <a:t>Si non, la rectifier.</a:t>
            </a:r>
            <a:endParaRPr lang="fr-FR" sz="54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48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(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𝑥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)</m:t>
                    </m:r>
                  </m:oMath>
                </a14:m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est</a:t>
                </a:r>
              </a:p>
              <a:p>
                <a:pPr marL="0" indent="0" algn="ctr"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d</a:t>
                </a: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écroissante sur </a:t>
                </a:r>
                <a14:m>
                  <m:oMath xmlns:m="http://schemas.openxmlformats.org/officeDocument/2006/math">
                    <m:r>
                      <a:rPr lang="fr-FR" sz="5400" i="1" smtClean="0"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N°6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7" name="Bulle ronde 6"/>
          <p:cNvSpPr/>
          <p:nvPr/>
        </p:nvSpPr>
        <p:spPr>
          <a:xfrm>
            <a:off x="5040052" y="1151309"/>
            <a:ext cx="2448272" cy="1076344"/>
          </a:xfrm>
          <a:prstGeom prst="wedgeEllipseCallout">
            <a:avLst>
              <a:gd name="adj1" fmla="val -26534"/>
              <a:gd name="adj2" fmla="val 126245"/>
            </a:avLst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5796136" y="1124744"/>
                <a:ext cx="1368152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6000" dirty="0" smtClean="0">
                    <a:solidFill>
                      <a:srgbClr val="FF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6000" b="0" i="1" smtClean="0">
                        <a:solidFill>
                          <a:srgbClr val="FF0000"/>
                        </a:solidFill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</m:oMath>
                </a14:m>
                <a:endParaRPr lang="fr-FR" sz="6000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1124744"/>
                <a:ext cx="1368152" cy="101566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Multiplier 7"/>
          <p:cNvSpPr/>
          <p:nvPr/>
        </p:nvSpPr>
        <p:spPr>
          <a:xfrm>
            <a:off x="4608004" y="2852936"/>
            <a:ext cx="2232248" cy="1080120"/>
          </a:xfrm>
          <a:prstGeom prst="mathMultiply">
            <a:avLst/>
          </a:prstGeom>
          <a:solidFill>
            <a:srgbClr val="FF0000">
              <a:alpha val="75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863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𝑦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=−5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𝑥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+3</m:t>
                    </m:r>
                  </m:oMath>
                </a14:m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est</a:t>
                </a:r>
              </a:p>
              <a:p>
                <a:pPr marL="0" indent="0" algn="ctr"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u</a:t>
                </a: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ne droite.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N°7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7" name="Bulle ronde 6"/>
          <p:cNvSpPr/>
          <p:nvPr/>
        </p:nvSpPr>
        <p:spPr>
          <a:xfrm>
            <a:off x="611560" y="1412776"/>
            <a:ext cx="4824536" cy="1296144"/>
          </a:xfrm>
          <a:prstGeom prst="wedgeEllipseCallout">
            <a:avLst>
              <a:gd name="adj1" fmla="val 23490"/>
              <a:gd name="adj2" fmla="val 164725"/>
            </a:avLst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27584" y="1484784"/>
            <a:ext cx="4536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équation de</a:t>
            </a:r>
            <a:endParaRPr lang="fr-FR" sz="60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56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C:\Users\auderi\AppData\Local\Temp\geogebr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68761"/>
            <a:ext cx="5544616" cy="38884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592025"/>
                <a:ext cx="9144000" cy="4493096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endParaRPr lang="fr-FR" sz="5400" b="1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400" dirty="0" smtClean="0">
                    <a:ea typeface="Cambria" panose="02040503050406030204" pitchFamily="18" charset="0"/>
                  </a:rPr>
                  <a:t>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5400" i="1">
                            <a:latin typeface="Cambria Math"/>
                            <a:ea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5400" i="1">
                            <a:latin typeface="Cambria Math"/>
                            <a:ea typeface="Cambria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fr-FR" sz="5400" i="1">
                            <a:latin typeface="Cambria Math"/>
                            <a:ea typeface="Cambria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endParaRPr lang="fr-FR" sz="5400" i="1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fr-FR" sz="5400" b="0" i="1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fr-FR" sz="5400" i="1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5600" b="0" i="1" smtClean="0">
                        <a:latin typeface="Cambria Math"/>
                        <a:ea typeface="Cambria" panose="02040503050406030204" pitchFamily="18" charset="0"/>
                      </a:rPr>
                      <m:t>−4</m:t>
                    </m:r>
                  </m:oMath>
                </a14:m>
                <a:r>
                  <a:rPr lang="fr-FR" sz="5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est le sommet de la parabole.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592025"/>
                <a:ext cx="9144000" cy="4493096"/>
              </a:xfrm>
              <a:blipFill rotWithShape="1">
                <a:blip r:embed="rId3"/>
                <a:stretch>
                  <a:fillRect r="-267" b="-569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N°8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6" name="Bulle ronde 5"/>
          <p:cNvSpPr/>
          <p:nvPr/>
        </p:nvSpPr>
        <p:spPr>
          <a:xfrm>
            <a:off x="53449" y="2852936"/>
            <a:ext cx="4662568" cy="1440160"/>
          </a:xfrm>
          <a:prstGeom prst="wedgeEllipseCallout">
            <a:avLst>
              <a:gd name="adj1" fmla="val 13"/>
              <a:gd name="adj2" fmla="val 124213"/>
            </a:avLst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53449" y="3029031"/>
            <a:ext cx="49685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54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l’ordonnée du</a:t>
            </a:r>
            <a:endParaRPr lang="fr-FR" sz="54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Multiplier 7"/>
          <p:cNvSpPr/>
          <p:nvPr/>
        </p:nvSpPr>
        <p:spPr>
          <a:xfrm>
            <a:off x="1979712" y="5229202"/>
            <a:ext cx="864096" cy="864094"/>
          </a:xfrm>
          <a:prstGeom prst="mathMultiply">
            <a:avLst/>
          </a:prstGeom>
          <a:solidFill>
            <a:srgbClr val="FF0000">
              <a:alpha val="75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359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C:\Users\auderi\AppData\Local\Temp\geogebr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68761"/>
            <a:ext cx="5544616" cy="38884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endParaRPr lang="fr-FR" sz="5400" b="1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400" dirty="0" smtClean="0">
                    <a:ea typeface="Cambria" panose="02040503050406030204" pitchFamily="18" charset="0"/>
                  </a:rPr>
                  <a:t>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5400" i="1">
                            <a:latin typeface="Cambria Math"/>
                            <a:ea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5400" i="1">
                            <a:latin typeface="Cambria Math"/>
                            <a:ea typeface="Cambria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fr-FR" sz="5400" i="1">
                            <a:latin typeface="Cambria Math"/>
                            <a:ea typeface="Cambria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endParaRPr lang="fr-FR" sz="5400" i="1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fr-FR" sz="5400" b="0" i="1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fr-FR" sz="5400" i="1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5600" b="0" i="1" smtClean="0"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</m:oMath>
                </a14:m>
                <a:r>
                  <a:rPr lang="fr-FR" sz="5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descend sur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5600" i="1" smtClean="0">
                            <a:latin typeface="Cambria Math"/>
                            <a:ea typeface="Cambria" panose="02040503050406030204" pitchFamily="18" charset="0"/>
                          </a:rPr>
                        </m:ctrlPr>
                      </m:dPr>
                      <m:e>
                        <m:r>
                          <a:rPr lang="fr-FR" sz="5600" b="0" i="1" smtClean="0">
                            <a:latin typeface="Cambria Math"/>
                            <a:ea typeface="Cambria" panose="02040503050406030204" pitchFamily="18" charset="0"/>
                          </a:rPr>
                          <m:t>1;3</m:t>
                        </m:r>
                      </m:e>
                    </m:d>
                  </m:oMath>
                </a14:m>
                <a:r>
                  <a:rPr lang="fr-FR" sz="56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3"/>
                <a:stretch>
                  <a:fillRect b="-556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N°9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Multiplier 4"/>
          <p:cNvSpPr/>
          <p:nvPr/>
        </p:nvSpPr>
        <p:spPr>
          <a:xfrm>
            <a:off x="3059832" y="5229200"/>
            <a:ext cx="3888432" cy="864094"/>
          </a:xfrm>
          <a:prstGeom prst="mathMultiply">
            <a:avLst/>
          </a:prstGeom>
          <a:solidFill>
            <a:srgbClr val="FF0000">
              <a:alpha val="75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53449" y="3029031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décroit</a:t>
            </a:r>
            <a:endParaRPr lang="fr-FR" sz="54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Bulle ronde 7"/>
          <p:cNvSpPr/>
          <p:nvPr/>
        </p:nvSpPr>
        <p:spPr>
          <a:xfrm>
            <a:off x="53449" y="2852936"/>
            <a:ext cx="2358311" cy="1440160"/>
          </a:xfrm>
          <a:prstGeom prst="wedgeEllipseCallout">
            <a:avLst>
              <a:gd name="adj1" fmla="val 150716"/>
              <a:gd name="adj2" fmla="val 128061"/>
            </a:avLst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983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C:\Users\auderi\AppData\Local\Temp\geogebr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68761"/>
            <a:ext cx="5544616" cy="38884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</a:p>
              <a:p>
                <a:pPr marL="0" indent="0" algn="ctr">
                  <a:buNone/>
                </a:pPr>
                <a:endParaRPr lang="fr-FR" sz="5400" b="0" i="1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fr-FR" sz="5400" i="1" dirty="0" smtClean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200" b="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Les solutions de </a:t>
                </a:r>
                <a14:m>
                  <m:oMath xmlns:m="http://schemas.openxmlformats.org/officeDocument/2006/math">
                    <m:r>
                      <a:rPr lang="fr-FR" sz="5200" b="0" i="1" smtClean="0"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5200" b="0" i="1" smtClean="0">
                            <a:latin typeface="Cambria Math"/>
                            <a:ea typeface="Cambria" panose="02040503050406030204" pitchFamily="18" charset="0"/>
                          </a:rPr>
                        </m:ctrlPr>
                      </m:dPr>
                      <m:e>
                        <m:r>
                          <a:rPr lang="fr-FR" sz="5200" b="0" i="1" smtClean="0">
                            <a:latin typeface="Cambria Math"/>
                            <a:ea typeface="Cambria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fr-FR" sz="52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sont 1 et 5.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3"/>
                <a:stretch>
                  <a:fillRect l="-467" r="-400" b="-33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N°10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Multiplier 4"/>
          <p:cNvSpPr/>
          <p:nvPr/>
        </p:nvSpPr>
        <p:spPr>
          <a:xfrm>
            <a:off x="4139952" y="5157193"/>
            <a:ext cx="2232248" cy="864094"/>
          </a:xfrm>
          <a:prstGeom prst="mathMultiply">
            <a:avLst/>
          </a:prstGeom>
          <a:solidFill>
            <a:srgbClr val="FF0000">
              <a:alpha val="75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Bulle ronde 5"/>
          <p:cNvSpPr/>
          <p:nvPr/>
        </p:nvSpPr>
        <p:spPr>
          <a:xfrm>
            <a:off x="53448" y="2852936"/>
            <a:ext cx="5526665" cy="1440160"/>
          </a:xfrm>
          <a:prstGeom prst="wedgeEllipseCallout">
            <a:avLst>
              <a:gd name="adj1" fmla="val 40123"/>
              <a:gd name="adj2" fmla="val 117479"/>
            </a:avLst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53449" y="3029031"/>
                <a:ext cx="552666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6000" dirty="0" smtClean="0">
                    <a:solidFill>
                      <a:srgbClr val="FF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4800" dirty="0" smtClean="0">
                    <a:solidFill>
                      <a:srgbClr val="FF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l’équation</a:t>
                </a:r>
                <a:r>
                  <a:rPr lang="fr-FR" sz="5400" dirty="0" smtClean="0">
                    <a:solidFill>
                      <a:srgbClr val="FF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800" b="0" i="1" smtClean="0">
                        <a:solidFill>
                          <a:srgbClr val="FF0000"/>
                        </a:solidFill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800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</m:ctrlPr>
                      </m:dPr>
                      <m:e>
                        <m:r>
                          <a:rPr lang="fr-FR" sz="4800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800" b="0" i="1" smtClean="0">
                        <a:solidFill>
                          <a:srgbClr val="FF0000"/>
                        </a:solidFill>
                        <a:latin typeface="Cambria Math"/>
                        <a:ea typeface="Cambria" panose="02040503050406030204" pitchFamily="18" charset="0"/>
                      </a:rPr>
                      <m:t>=0</m:t>
                    </m:r>
                  </m:oMath>
                </a14:m>
                <a:endParaRPr lang="fr-FR" sz="4800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49" y="3029031"/>
                <a:ext cx="5526664" cy="1015663"/>
              </a:xfrm>
              <a:prstGeom prst="rect">
                <a:avLst/>
              </a:prstGeom>
              <a:blipFill rotWithShape="1">
                <a:blip r:embed="rId4"/>
                <a:stretch>
                  <a:fillRect l="-1987" b="-2831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8756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619796" y="2645522"/>
            <a:ext cx="7918450" cy="1448770"/>
          </a:xfrm>
          <a:prstGeom prst="round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0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6000" b="1" cap="small" dirty="0" smtClean="0">
                <a:solidFill>
                  <a:srgbClr val="FF0000"/>
                </a:solidFill>
                <a:latin typeface="Georgia" pitchFamily="18" charset="0"/>
                <a:ea typeface="+mj-ea"/>
                <a:cs typeface="Arial" pitchFamily="34" charset="0"/>
              </a:rPr>
              <a:t>Fin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58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4493096"/>
          </a:xfrm>
        </p:spPr>
        <p:txBody>
          <a:bodyPr/>
          <a:lstStyle/>
          <a:p>
            <a:pPr marL="0" indent="0">
              <a:buNone/>
            </a:pPr>
            <a:r>
              <a:rPr lang="fr-FR" dirty="0" smtClean="0"/>
              <a:t>   </a:t>
            </a:r>
          </a:p>
          <a:p>
            <a:pPr marL="0" indent="0" algn="ctr">
              <a:buNone/>
            </a:pPr>
            <a:r>
              <a:rPr lang="fr-FR" dirty="0"/>
              <a:t> </a:t>
            </a:r>
            <a:r>
              <a:rPr lang="fr-FR" dirty="0" smtClean="0"/>
              <a:t>  </a:t>
            </a:r>
          </a:p>
          <a:p>
            <a:pPr marL="0" indent="0" algn="ctr">
              <a:buNone/>
            </a:pPr>
            <a:r>
              <a:rPr lang="fr-FR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5400" dirty="0" smtClean="0">
                <a:latin typeface="Cambria" panose="02040503050406030204" pitchFamily="18" charset="0"/>
                <a:ea typeface="Cambria" panose="02040503050406030204" pitchFamily="18" charset="0"/>
              </a:rPr>
              <a:t>La droite (EF) est une fonction affine.</a:t>
            </a:r>
            <a:endParaRPr lang="fr-FR" sz="5400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N°0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10" name="Multiplier 9"/>
          <p:cNvSpPr/>
          <p:nvPr/>
        </p:nvSpPr>
        <p:spPr>
          <a:xfrm>
            <a:off x="5364088" y="2780928"/>
            <a:ext cx="1440160" cy="1080120"/>
          </a:xfrm>
          <a:prstGeom prst="mathMultiply">
            <a:avLst/>
          </a:prstGeom>
          <a:solidFill>
            <a:srgbClr val="FF0000">
              <a:alpha val="75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Bulle ronde 10"/>
          <p:cNvSpPr/>
          <p:nvPr/>
        </p:nvSpPr>
        <p:spPr>
          <a:xfrm>
            <a:off x="3707904" y="1268760"/>
            <a:ext cx="4608512" cy="1368152"/>
          </a:xfrm>
          <a:prstGeom prst="wedgeEllipseCallout">
            <a:avLst>
              <a:gd name="adj1" fmla="val 2015"/>
              <a:gd name="adj2" fmla="val 60827"/>
            </a:avLst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4139952" y="1340768"/>
            <a:ext cx="3960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représente</a:t>
            </a:r>
            <a:endParaRPr lang="fr-FR" sz="60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20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La droite (EF) s’écrit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𝑦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=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𝑎𝑥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+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𝑏</m:t>
                    </m:r>
                  </m:oMath>
                </a14:m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.</a:t>
                </a:r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N°1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63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La courbe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5400" i="1" smtClean="0">
                            <a:latin typeface="Cambria Math"/>
                            <a:ea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5400" b="0" i="1" smtClean="0">
                            <a:latin typeface="Cambria Math"/>
                            <a:ea typeface="Cambria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fr-FR" sz="5400" b="0" i="1" smtClean="0">
                            <a:latin typeface="Cambria Math"/>
                            <a:ea typeface="Cambria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est</a:t>
                </a:r>
              </a:p>
              <a:p>
                <a:pPr marL="0" indent="0" algn="ctr"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s</a:t>
                </a: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trictement croissante.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N°2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62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4493096"/>
          </a:xfrm>
        </p:spPr>
        <p:txBody>
          <a:bodyPr/>
          <a:lstStyle/>
          <a:p>
            <a:pPr marL="0" indent="0">
              <a:buNone/>
            </a:pPr>
            <a:r>
              <a:rPr lang="fr-FR" dirty="0" smtClean="0"/>
              <a:t>   </a:t>
            </a:r>
          </a:p>
          <a:p>
            <a:pPr marL="0" indent="0" algn="ctr">
              <a:buNone/>
            </a:pPr>
            <a:r>
              <a:rPr lang="fr-FR" dirty="0"/>
              <a:t> </a:t>
            </a:r>
            <a:r>
              <a:rPr lang="fr-FR" dirty="0" smtClean="0"/>
              <a:t>  </a:t>
            </a:r>
          </a:p>
          <a:p>
            <a:pPr marL="0" indent="0" algn="ctr">
              <a:buNone/>
            </a:pPr>
            <a:r>
              <a:rPr lang="fr-FR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5400" dirty="0" smtClean="0">
                <a:latin typeface="Cambria" panose="02040503050406030204" pitchFamily="18" charset="0"/>
                <a:ea typeface="Cambria" panose="02040503050406030204" pitchFamily="18" charset="0"/>
              </a:rPr>
              <a:t>La fonction </a:t>
            </a:r>
            <a:r>
              <a:rPr lang="fr-FR" sz="54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f</a:t>
            </a:r>
            <a:r>
              <a:rPr lang="fr-FR" sz="5400" dirty="0" smtClean="0">
                <a:latin typeface="Cambria" panose="02040503050406030204" pitchFamily="18" charset="0"/>
                <a:ea typeface="Cambria" panose="02040503050406030204" pitchFamily="18" charset="0"/>
              </a:rPr>
              <a:t> est située</a:t>
            </a:r>
          </a:p>
          <a:p>
            <a:pPr marL="0" indent="0" algn="ctr">
              <a:buNone/>
            </a:pPr>
            <a:r>
              <a:rPr lang="fr-FR" sz="5400" dirty="0"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fr-FR" sz="5400" dirty="0" smtClean="0">
                <a:latin typeface="Cambria" panose="02040503050406030204" pitchFamily="18" charset="0"/>
                <a:ea typeface="Cambria" panose="02040503050406030204" pitchFamily="18" charset="0"/>
              </a:rPr>
              <a:t>u-dessus de l’axe des abscisses.</a:t>
            </a: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N°3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91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Les ordonnées des points</a:t>
                </a:r>
              </a:p>
              <a:p>
                <a:pPr marL="0" indent="0" algn="ctr">
                  <a:buNone/>
                </a:pP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de </a:t>
                </a:r>
                <a14:m>
                  <m:oMath xmlns:m="http://schemas.openxmlformats.org/officeDocument/2006/math"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(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𝑥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)</m:t>
                    </m:r>
                  </m:oMath>
                </a14:m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sont positives.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N°4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94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4493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 smtClean="0"/>
              <a:t>   </a:t>
            </a:r>
          </a:p>
          <a:p>
            <a:pPr marL="0" indent="0" algn="ctr">
              <a:buNone/>
            </a:pPr>
            <a:r>
              <a:rPr lang="fr-FR" dirty="0"/>
              <a:t> </a:t>
            </a:r>
            <a:r>
              <a:rPr lang="fr-FR" dirty="0" smtClean="0"/>
              <a:t>  </a:t>
            </a:r>
          </a:p>
          <a:p>
            <a:pPr marL="0" indent="0" algn="ctr">
              <a:buNone/>
            </a:pPr>
            <a:r>
              <a:rPr lang="fr-FR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5400" dirty="0" smtClean="0">
                <a:latin typeface="Cambria" panose="02040503050406030204" pitchFamily="18" charset="0"/>
                <a:ea typeface="Cambria" panose="02040503050406030204" pitchFamily="18" charset="0"/>
              </a:rPr>
              <a:t>La fonction carrée est</a:t>
            </a:r>
          </a:p>
          <a:p>
            <a:pPr marL="0" indent="0" algn="ctr">
              <a:buNone/>
            </a:pPr>
            <a:r>
              <a:rPr lang="fr-FR" sz="5400" dirty="0" smtClean="0">
                <a:latin typeface="Cambria" panose="02040503050406030204" pitchFamily="18" charset="0"/>
                <a:ea typeface="Cambria" panose="02040503050406030204" pitchFamily="18" charset="0"/>
              </a:rPr>
              <a:t>une parabole.</a:t>
            </a: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N°5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16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dirty="0" smtClean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</a:t>
                </a:r>
                <a:r>
                  <a:rPr lang="fr-FR" dirty="0" smtClean="0"/>
                  <a:t>  </a:t>
                </a:r>
              </a:p>
              <a:p>
                <a:pPr marL="0" indent="0" algn="ctr">
                  <a:buNone/>
                </a:pP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(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𝑥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)</m:t>
                    </m:r>
                  </m:oMath>
                </a14:m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 est</a:t>
                </a:r>
              </a:p>
              <a:p>
                <a:pPr marL="0" indent="0" algn="ctr"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d</a:t>
                </a: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écroissante sur </a:t>
                </a:r>
                <a14:m>
                  <m:oMath xmlns:m="http://schemas.openxmlformats.org/officeDocument/2006/math">
                    <m:r>
                      <a:rPr lang="fr-FR" sz="5400" i="1" smtClean="0"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 smtClean="0">
                <a:latin typeface="Cambria" panose="02040503050406030204" pitchFamily="18" charset="0"/>
                <a:cs typeface="Arial" panose="020B0604020202020204" pitchFamily="34" charset="0"/>
              </a:rPr>
              <a:t>N°6</a:t>
            </a:r>
            <a:endParaRPr lang="fr-FR" sz="5400" b="1" dirty="0"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37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391</Words>
  <Application>Microsoft Office PowerPoint</Application>
  <PresentationFormat>Affichage à l'écran (4:3)</PresentationFormat>
  <Paragraphs>138</Paragraphs>
  <Slides>25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26" baseType="lpstr">
      <vt:lpstr>Thème Office</vt:lpstr>
      <vt:lpstr>Bien s’exprimer ! Série 2</vt:lpstr>
      <vt:lpstr>Présentation PowerPoint</vt:lpstr>
      <vt:lpstr>N°0</vt:lpstr>
      <vt:lpstr>N°1</vt:lpstr>
      <vt:lpstr>N°2</vt:lpstr>
      <vt:lpstr>N°3</vt:lpstr>
      <vt:lpstr>N°4</vt:lpstr>
      <vt:lpstr>N°5</vt:lpstr>
      <vt:lpstr>N°6</vt:lpstr>
      <vt:lpstr>N°7</vt:lpstr>
      <vt:lpstr>N°8</vt:lpstr>
      <vt:lpstr>N°9</vt:lpstr>
      <vt:lpstr>N°10</vt:lpstr>
      <vt:lpstr>Présentation PowerPoint</vt:lpstr>
      <vt:lpstr>N°1</vt:lpstr>
      <vt:lpstr>N°2</vt:lpstr>
      <vt:lpstr>N°3</vt:lpstr>
      <vt:lpstr>N°4</vt:lpstr>
      <vt:lpstr>N°5</vt:lpstr>
      <vt:lpstr>N°6</vt:lpstr>
      <vt:lpstr>N°7</vt:lpstr>
      <vt:lpstr>N°8</vt:lpstr>
      <vt:lpstr>N°9</vt:lpstr>
      <vt:lpstr>N°10</vt:lpstr>
      <vt:lpstr>Présentation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Bien s’exprimer Série 1</dc:title>
  <dc:creator>auderi</dc:creator>
  <cp:lastModifiedBy>auderi</cp:lastModifiedBy>
  <cp:revision>58</cp:revision>
  <dcterms:created xsi:type="dcterms:W3CDTF">2018-06-12T20:23:24Z</dcterms:created>
  <dcterms:modified xsi:type="dcterms:W3CDTF">2019-07-08T09:51:48Z</dcterms:modified>
</cp:coreProperties>
</file>